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k.wikipedia.org/w/index.php?title=%D0%96%D2%B1%D0%BC%D1%8B%D1%80%D1%82%D2%9B%D0%B0%D0%BA%D0%BB%D0%B5%D1%82%D0%BA%D0%B0&amp;action=edit&amp;redlink=1" TargetMode="External"/><Relationship Id="rId2" Type="http://schemas.openxmlformats.org/officeDocument/2006/relationships/hyperlink" Target="https://kk.wikipedia.org/wiki/%D0%98%D0%BC%D0%BF%D0%BB%D0%B0%D0%BD%D1%82%D0%B0%D1%86%D0%B8%D1%8F" TargetMode="External"/><Relationship Id="rId1" Type="http://schemas.openxmlformats.org/officeDocument/2006/relationships/slideLayout" Target="../slideLayouts/slideLayout2.xml"/><Relationship Id="rId5" Type="http://schemas.openxmlformats.org/officeDocument/2006/relationships/hyperlink" Target="https://kk.wikipedia.org/wiki/%D0%90%D0%BD%D1%82%D0%B8%D0%BC%D0%B5%D1%82%D0%B0%D0%B1%D0%BE%D0%BB%D0%B8%D1%82%D1%82%D0%B5%D1%80" TargetMode="External"/><Relationship Id="rId4" Type="http://schemas.openxmlformats.org/officeDocument/2006/relationships/hyperlink" Target="https://kk.wikipedia.org/wiki/%D0%92%D0%B8%D1%80%D1%83%D1%81%D1%82%D0%B0%D1%8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62" y="571500"/>
            <a:ext cx="8001028" cy="2428875"/>
          </a:xfrm>
        </p:spPr>
        <p:txBody>
          <a:bodyPr>
            <a:noAutofit/>
          </a:bodyPr>
          <a:lstStyle/>
          <a:p>
            <a:pPr>
              <a:defRPr/>
            </a:pPr>
            <a:r>
              <a:rPr lang="kk-KZ" sz="4000" b="1" dirty="0" smtClean="0">
                <a:solidFill>
                  <a:srgbClr val="FF0000"/>
                </a:solidFill>
                <a:latin typeface="Times New Roman" pitchFamily="18" charset="0"/>
                <a:cs typeface="Times New Roman" pitchFamily="18" charset="0"/>
              </a:rPr>
              <a:t>1 дәріс. Құрсақ ішіндегі даму (антенатальды онтогенез)</a:t>
            </a:r>
            <a:endParaRPr lang="ru-RU" sz="4000" b="1" dirty="0">
              <a:solidFill>
                <a:srgbClr val="FF0000"/>
              </a:solidFill>
              <a:latin typeface="Times New Roman" pitchFamily="18" charset="0"/>
              <a:cs typeface="Times New Roman" pitchFamily="18" charset="0"/>
            </a:endParaRPr>
          </a:p>
        </p:txBody>
      </p:sp>
      <p:sp>
        <p:nvSpPr>
          <p:cNvPr id="8195" name="Подзаголовок 2"/>
          <p:cNvSpPr>
            <a:spLocks noGrp="1"/>
          </p:cNvSpPr>
          <p:nvPr>
            <p:ph type="subTitle" idx="1"/>
          </p:nvPr>
        </p:nvSpPr>
        <p:spPr>
          <a:xfrm>
            <a:off x="2339975" y="4868863"/>
            <a:ext cx="6215063" cy="1655762"/>
          </a:xfrm>
        </p:spPr>
        <p:txBody>
          <a:bodyPr/>
          <a:lstStyle/>
          <a:p>
            <a:pPr eaLnBrk="1" hangingPunct="1"/>
            <a:endParaRPr lang="ru-RU" sz="3600" dirty="0" smtClean="0">
              <a:solidFill>
                <a:srgbClr val="000099"/>
              </a:solidFill>
            </a:endParaRPr>
          </a:p>
        </p:txBody>
      </p:sp>
      <p:pic>
        <p:nvPicPr>
          <p:cNvPr id="8196" name="Picture 4"/>
          <p:cNvPicPr>
            <a:picLocks noChangeAspect="1" noChangeArrowheads="1"/>
          </p:cNvPicPr>
          <p:nvPr/>
        </p:nvPicPr>
        <p:blipFill>
          <a:blip r:embed="rId2"/>
          <a:srcRect/>
          <a:stretch>
            <a:fillRect/>
          </a:stretch>
        </p:blipFill>
        <p:spPr bwMode="auto">
          <a:xfrm>
            <a:off x="2285984" y="3071811"/>
            <a:ext cx="3071834" cy="292895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sz="quarter" idx="1"/>
          </p:nvPr>
        </p:nvSpPr>
        <p:spPr>
          <a:xfrm>
            <a:off x="468313" y="476250"/>
            <a:ext cx="7467600" cy="5976938"/>
          </a:xfrm>
        </p:spPr>
        <p:txBody>
          <a:bodyPr/>
          <a:lstStyle/>
          <a:p>
            <a:r>
              <a:rPr lang="ru-RU" sz="1800" smtClean="0"/>
              <a:t>Ішкі секреция бездерінің де қызметі өзгереді. Бала жолдасының гормон бөлуіне байланысты әйелдің сүт бездерінің көлемі ұлғайып, емшек ұшын қысқанда сары уыз – сұйық зат бөлінеді. Жүректің соғуы жылдамдап, қан мөлшері артады. Қан тамырлары кеңейіп, газ алмасу процесі жақсы жүреді. Ұрықтың дұрыс қалыптасып өсуі ананың денсаулығына, жасына, қанша бала тапқанына байланысты болады. Мысалы, түрлі аурулар (туберкулез, тұмау, диабет, бауыр ауруы, т.б.), дұрыс тамақтанбау немесе кейбір дәрі-дәрмекті дәрігердің рұқсатынсыз қабылдау, сондай-ақ, шылым шегу мен алкогольді сусындарды ішу – Жүктіліктің қалыпты дамымауына әкеліп соқтырады. Жүкті әйел мезгілімен жатып, күніне 8 – 9 сағат ұйықтап, витамині мол, көкөніс, жеміс-жидек, т.б. тағамдарды ішу қажет. Сондай-ақ гигиена талаптарын дұрыс орындап, денесін қыспайтын киім киіп, тазалық сақтауы, дәрігер белгілеген гимнастикалық жаттығуларды үзбей орындауы қажет. Денешынықтырумен шұғылданған әйел тез әрі жеңіл босанады. Жүктіліктің ұзақтығы – 280 күн (40 апта). Жүкті әйелдер перзентханада босанып, үйге шыққан соң әйелдер консультациясының, акушер-гинекологтің бақылауында болуы қажет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a:stretch>
            <a:fillRect/>
          </a:stretch>
        </p:blipFill>
        <p:spPr bwMode="auto">
          <a:xfrm>
            <a:off x="395288" y="3573463"/>
            <a:ext cx="3740150" cy="2184400"/>
          </a:xfrm>
          <a:prstGeom prst="rect">
            <a:avLst/>
          </a:prstGeom>
          <a:noFill/>
          <a:ln w="9525">
            <a:noFill/>
            <a:miter lim="800000"/>
            <a:headEnd/>
            <a:tailEnd/>
          </a:ln>
          <a:effectLst/>
        </p:spPr>
      </p:pic>
      <p:pic>
        <p:nvPicPr>
          <p:cNvPr id="18435" name="Picture 5"/>
          <p:cNvPicPr>
            <a:picLocks noChangeAspect="1" noChangeArrowheads="1"/>
          </p:cNvPicPr>
          <p:nvPr/>
        </p:nvPicPr>
        <p:blipFill>
          <a:blip r:embed="rId3"/>
          <a:srcRect/>
          <a:stretch>
            <a:fillRect/>
          </a:stretch>
        </p:blipFill>
        <p:spPr bwMode="auto">
          <a:xfrm>
            <a:off x="246063" y="765175"/>
            <a:ext cx="3889375" cy="2036763"/>
          </a:xfrm>
          <a:prstGeom prst="rect">
            <a:avLst/>
          </a:prstGeom>
          <a:noFill/>
          <a:ln w="9525">
            <a:noFill/>
            <a:miter lim="800000"/>
            <a:headEnd/>
            <a:tailEnd/>
          </a:ln>
          <a:effectLst/>
        </p:spPr>
      </p:pic>
      <p:pic>
        <p:nvPicPr>
          <p:cNvPr id="18436" name="Picture 6"/>
          <p:cNvPicPr>
            <a:picLocks noChangeAspect="1" noChangeArrowheads="1"/>
          </p:cNvPicPr>
          <p:nvPr/>
        </p:nvPicPr>
        <p:blipFill>
          <a:blip r:embed="rId4"/>
          <a:srcRect/>
          <a:stretch>
            <a:fillRect/>
          </a:stretch>
        </p:blipFill>
        <p:spPr bwMode="auto">
          <a:xfrm>
            <a:off x="4910138" y="765175"/>
            <a:ext cx="3732212" cy="2036763"/>
          </a:xfrm>
          <a:prstGeom prst="rect">
            <a:avLst/>
          </a:prstGeom>
          <a:noFill/>
          <a:ln w="9525">
            <a:noFill/>
            <a:miter lim="800000"/>
            <a:headEnd/>
            <a:tailEnd/>
          </a:ln>
          <a:effectLst/>
        </p:spPr>
      </p:pic>
      <p:pic>
        <p:nvPicPr>
          <p:cNvPr id="18437" name="Picture 7"/>
          <p:cNvPicPr>
            <a:picLocks noChangeAspect="1" noChangeArrowheads="1"/>
          </p:cNvPicPr>
          <p:nvPr/>
        </p:nvPicPr>
        <p:blipFill>
          <a:blip r:embed="rId5"/>
          <a:srcRect/>
          <a:stretch>
            <a:fillRect/>
          </a:stretch>
        </p:blipFill>
        <p:spPr bwMode="auto">
          <a:xfrm>
            <a:off x="4722813" y="3573463"/>
            <a:ext cx="3586162" cy="2184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7467600" cy="1301750"/>
          </a:xfrm>
        </p:spPr>
        <p:txBody>
          <a:bodyPr>
            <a:normAutofit fontScale="90000"/>
          </a:bodyPr>
          <a:lstStyle/>
          <a:p>
            <a:pPr>
              <a:defRPr/>
            </a:pPr>
            <a:r>
              <a:rPr lang="ru-RU" b="1" i="1" dirty="0" smtClean="0"/>
              <a:t>Адамның туғаннан кейінгі жеке дамуында бірнеше кезеңдерді ажыратады.</a:t>
            </a:r>
            <a:endParaRPr lang="ru-RU" b="1" i="1" dirty="0"/>
          </a:p>
        </p:txBody>
      </p:sp>
      <p:sp>
        <p:nvSpPr>
          <p:cNvPr id="19459" name="Объект 2"/>
          <p:cNvSpPr>
            <a:spLocks noGrp="1"/>
          </p:cNvSpPr>
          <p:nvPr>
            <p:ph sz="quarter" idx="1"/>
          </p:nvPr>
        </p:nvSpPr>
        <p:spPr>
          <a:xfrm>
            <a:off x="457200" y="1600200"/>
            <a:ext cx="7467600" cy="4873625"/>
          </a:xfrm>
        </p:spPr>
        <p:txBody>
          <a:bodyPr/>
          <a:lstStyle/>
          <a:p>
            <a:r>
              <a:rPr lang="ru-RU" b="1" smtClean="0"/>
              <a:t>Нәрестелік кезең. </a:t>
            </a:r>
            <a:r>
              <a:rPr lang="ru-RU" smtClean="0"/>
              <a:t>Нәрестенің дүниеге келген күнінен бастап, 28-күнге дейінгі уақыт аралығы осылай аталады. Бұл кезде жаңа туған нәрестенің барлық мүшелері және мүшелер жүйесі өз алдына (анасының ағзасына байланыссыз) қызмет атқарып, өзара іс-әрекет жасайды. Мысалы, жылуды реттей алады. Тынысалу, ему, көзін жыпылықтату және басқа рефлекстерді өздігінен «іске қосады». Сондықтан бұл уақыт аралығы нәрестелік кезең деп жеке карастырылады.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sz="quarter" idx="1"/>
          </p:nvPr>
        </p:nvSpPr>
        <p:spPr>
          <a:xfrm>
            <a:off x="457200" y="476250"/>
            <a:ext cx="7467600" cy="6121400"/>
          </a:xfrm>
        </p:spPr>
        <p:txBody>
          <a:bodyPr/>
          <a:lstStyle/>
          <a:p>
            <a:r>
              <a:rPr lang="ru-RU" sz="1800" b="1" smtClean="0"/>
              <a:t>Емшектік кезең</a:t>
            </a:r>
            <a:r>
              <a:rPr lang="ru-RU" sz="1800" smtClean="0"/>
              <a:t>. Мұнда нәресте анасынан нәрлі уыз сүтін емеді.Уыз сүтінде нәрестенің ағзасына қажетті тағамдық заттар өте мол. Сондықтан да «уызына жарыған ұлылыққа ұмтылар, азамат боп өседі, ізгілікке құнты бар» деген халық нақылында терең тұжырым бар. Ана сүтін ешбір тағаммен теңестіруге болмайды. Ана сүті жетіспеген жағдайда ғана, 6-7 айдан бастап, қосымша тамақтандыруға болады. Бұл кезеңде сәбидің көп уакыты ұйқымен өтеді. Тамақ қажет болғанда, оянады. Емшектік кезеңде тамақ беру уақытын және тазалықты мұқият сақтау қажет. Олай болмаған жағдайда ұйқысы бұзылады, мазасыз болады, асқорытуы ауытқиды. Емшектік кезеңде нәресте қарқынды өседі. Қозғалыс әрекеттері дамиды: мойыны бекиді, отырады, еңбектейді, жүруге талпынады. Бұл кезеңде сүт тістері шыға бастайды, жеке сөздерге тілі келеді. Омыртқа бағанында иілімдер пайда болады. Қол-аяқ бұлшыкеттері де дами бастайды. Нәресте денесін шынықтыруға жүйелі түрде шомылдырудың және таза ауада серуендеудің маңызы зор. Нәресте денесін де, мінез-құлығын да дамытуда қайталау және жүйелілік ережелерін есте сақтау қажет. Мұның бәрі де тамақтануға, ұйкыға және т. б. байланысты шартты рефлекстердің дұрыс қалыптасуына септігін тигізеді.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763713" y="1052513"/>
            <a:ext cx="5545137" cy="511333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2"/>
          </p:nvPr>
        </p:nvPicPr>
        <p:blipFill>
          <a:blip r:embed="rId2"/>
          <a:srcRect/>
          <a:stretch>
            <a:fillRect/>
          </a:stretch>
        </p:blipFill>
        <p:spPr>
          <a:xfrm>
            <a:off x="971550" y="407988"/>
            <a:ext cx="2857500" cy="2714625"/>
          </a:xfrm>
          <a:noFill/>
          <a:ln>
            <a:solidFill>
              <a:srgbClr val="FF0000"/>
            </a:solidFill>
          </a:ln>
        </p:spPr>
      </p:pic>
      <p:pic>
        <p:nvPicPr>
          <p:cNvPr id="6" name="Picture 2"/>
          <p:cNvPicPr>
            <a:picLocks noChangeAspect="1" noChangeArrowheads="1"/>
          </p:cNvPicPr>
          <p:nvPr/>
        </p:nvPicPr>
        <p:blipFill>
          <a:blip r:embed="rId3"/>
          <a:srcRect/>
          <a:stretch>
            <a:fillRect/>
          </a:stretch>
        </p:blipFill>
        <p:spPr bwMode="auto">
          <a:xfrm>
            <a:off x="4716463" y="3613150"/>
            <a:ext cx="2951162" cy="2638425"/>
          </a:xfrm>
          <a:prstGeom prst="rect">
            <a:avLst/>
          </a:prstGeom>
          <a:noFill/>
          <a:ln w="9525">
            <a:solidFill>
              <a:schemeClr val="accent2">
                <a:lumMod val="50000"/>
              </a:schemeClr>
            </a:solidFill>
            <a:miter lim="800000"/>
            <a:headEnd/>
            <a:tailEnd/>
          </a:ln>
        </p:spPr>
      </p:pic>
      <p:pic>
        <p:nvPicPr>
          <p:cNvPr id="22532" name="Picture 7"/>
          <p:cNvPicPr>
            <a:picLocks noChangeAspect="1" noChangeArrowheads="1"/>
          </p:cNvPicPr>
          <p:nvPr/>
        </p:nvPicPr>
        <p:blipFill>
          <a:blip r:embed="rId4"/>
          <a:srcRect/>
          <a:stretch>
            <a:fillRect/>
          </a:stretch>
        </p:blipFill>
        <p:spPr bwMode="auto">
          <a:xfrm>
            <a:off x="4643438" y="404813"/>
            <a:ext cx="3024187" cy="2736850"/>
          </a:xfrm>
          <a:prstGeom prst="rect">
            <a:avLst/>
          </a:prstGeom>
          <a:noFill/>
          <a:ln w="9525">
            <a:noFill/>
            <a:miter lim="800000"/>
            <a:headEnd/>
            <a:tailEnd/>
          </a:ln>
          <a:effectLst/>
        </p:spPr>
      </p:pic>
      <p:pic>
        <p:nvPicPr>
          <p:cNvPr id="22533" name="Picture 8"/>
          <p:cNvPicPr>
            <a:picLocks noChangeAspect="1" noChangeArrowheads="1"/>
          </p:cNvPicPr>
          <p:nvPr/>
        </p:nvPicPr>
        <p:blipFill>
          <a:blip r:embed="rId5"/>
          <a:srcRect/>
          <a:stretch>
            <a:fillRect/>
          </a:stretch>
        </p:blipFill>
        <p:spPr bwMode="auto">
          <a:xfrm>
            <a:off x="971550" y="3573463"/>
            <a:ext cx="2755900" cy="271938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3"/>
          <p:cNvSpPr>
            <a:spLocks noGrp="1"/>
          </p:cNvSpPr>
          <p:nvPr>
            <p:ph sz="quarter" idx="2"/>
          </p:nvPr>
        </p:nvSpPr>
        <p:spPr>
          <a:xfrm>
            <a:off x="971550" y="476250"/>
            <a:ext cx="6956425" cy="5695950"/>
          </a:xfrm>
        </p:spPr>
        <p:txBody>
          <a:bodyPr/>
          <a:lstStyle/>
          <a:p>
            <a:r>
              <a:rPr lang="ru-RU" sz="2000" b="1" smtClean="0"/>
              <a:t>Мектепке дейінгі сәбилік кезең</a:t>
            </a:r>
            <a:r>
              <a:rPr lang="ru-RU" sz="2000" smtClean="0"/>
              <a:t>. Бұл кезеңде жаңадан көптеген қозғалысқа байланысты дағдылар қалыптасады. Сәби еркін жүреді, сөйлейді. Айналасындағы заттарға әуестігі артады, әр нәрсені білгісі келеді. Ойлау кабілеті дамиды. Жаңадан шартты рефлекстер калыптасады. Сүт тістері (20) толық шығып үлгіреді.</a:t>
            </a:r>
          </a:p>
          <a:p>
            <a:r>
              <a:rPr lang="ru-RU" sz="2000" b="1" smtClean="0"/>
              <a:t>Мектепке дейінгі естияр кезең</a:t>
            </a:r>
            <a:r>
              <a:rPr lang="ru-RU" sz="2000" smtClean="0"/>
              <a:t>. Бұл кезенді кейде мектеп жасына дейінгі кезең деп те атайды. Бұл кезеңде баланың айналасындағы болып жатқан жағдайларға кызығушылығы артады. Бұл не? деген сұрактарға жауап іздейді. Ми көлемі артып, дами түседі. Анық сөйлейді. Бұл кезеңде бала үшін әр түрлі ойынның маңызы зор. Ойын арқылы денесі өседі, көңіл күйі қалыптасады. Әсіресе, кимыл-өрекеті қажет ететін ойындар арқылы каңқасы мен бұлшыкеттері дұрыс жетіле түседі.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2"/>
          <p:cNvSpPr>
            <a:spLocks noGrp="1"/>
          </p:cNvSpPr>
          <p:nvPr>
            <p:ph sz="quarter" idx="1"/>
          </p:nvPr>
        </p:nvSpPr>
        <p:spPr>
          <a:xfrm>
            <a:off x="0" y="1247775"/>
            <a:ext cx="8147050" cy="5624513"/>
          </a:xfrm>
        </p:spPr>
        <p:txBody>
          <a:bodyPr/>
          <a:lstStyle/>
          <a:p>
            <a:r>
              <a:rPr lang="ru-RU" b="1" smtClean="0"/>
              <a:t>Мектеп жасындағы ересек кезең</a:t>
            </a:r>
            <a:r>
              <a:rPr lang="ru-RU" smtClean="0"/>
              <a:t>. Баланың іс-әрекетінде сапалық өзгерістер байқалады. Бұл негізінен баланың мектепке баруымен тікелей байланысты. Енді бала мектеп тәртібіне бағынуға байланысты іс-әрекеттерге талпынады. Жаңа дағдылар қалыптасады, жауапкершілікті, тәртіпті сезінеді. Ойлау қабілеті дами бастайды. Бойларының ұзындығы шамамен - 140-150 см, салмағы 30 килодан артады.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2"/>
          <p:cNvSpPr>
            <a:spLocks noGrp="1"/>
          </p:cNvSpPr>
          <p:nvPr>
            <p:ph sz="quarter" idx="1"/>
          </p:nvPr>
        </p:nvSpPr>
        <p:spPr>
          <a:xfrm>
            <a:off x="395288" y="692150"/>
            <a:ext cx="8208962" cy="5976938"/>
          </a:xfrm>
        </p:spPr>
        <p:txBody>
          <a:bodyPr/>
          <a:lstStyle/>
          <a:p>
            <a:r>
              <a:rPr lang="ru-RU" smtClean="0"/>
              <a:t>1-Жасөспірімдік кезең.                                                                       2-Балғын жастық (бойжеткен, бозбала) кезең.                    3-Кемелденген кезең.                                                          4-Мосқалдық кезең (пожилой).                                                        5-Қарттық кезең. Барлық мүшелер жүйесінің қызметі, жалпы зат алмасу қарқыны баяулайды. Адамның есте сақтау кабілеті төмендейді.</a:t>
            </a:r>
          </a:p>
        </p:txBody>
      </p:sp>
      <p:pic>
        <p:nvPicPr>
          <p:cNvPr id="25603" name="Picture 2"/>
          <p:cNvPicPr>
            <a:picLocks noChangeAspect="1" noChangeArrowheads="1"/>
          </p:cNvPicPr>
          <p:nvPr/>
        </p:nvPicPr>
        <p:blipFill>
          <a:blip r:embed="rId2"/>
          <a:srcRect/>
          <a:stretch>
            <a:fillRect/>
          </a:stretch>
        </p:blipFill>
        <p:spPr bwMode="auto">
          <a:xfrm>
            <a:off x="6300788" y="4005263"/>
            <a:ext cx="2144712" cy="2457450"/>
          </a:xfrm>
          <a:prstGeom prst="rect">
            <a:avLst/>
          </a:prstGeom>
          <a:noFill/>
          <a:ln w="9525">
            <a:noFill/>
            <a:miter lim="800000"/>
            <a:headEnd/>
            <a:tailEnd/>
          </a:ln>
          <a:effectLst/>
        </p:spPr>
      </p:pic>
      <p:pic>
        <p:nvPicPr>
          <p:cNvPr id="25604" name="Picture 3"/>
          <p:cNvPicPr>
            <a:picLocks noChangeAspect="1" noChangeArrowheads="1"/>
          </p:cNvPicPr>
          <p:nvPr/>
        </p:nvPicPr>
        <p:blipFill>
          <a:blip r:embed="rId3"/>
          <a:srcRect/>
          <a:stretch>
            <a:fillRect/>
          </a:stretch>
        </p:blipFill>
        <p:spPr bwMode="auto">
          <a:xfrm>
            <a:off x="684213" y="4005263"/>
            <a:ext cx="2374900" cy="2457450"/>
          </a:xfrm>
          <a:prstGeom prst="rect">
            <a:avLst/>
          </a:prstGeom>
          <a:noFill/>
          <a:ln w="9525">
            <a:noFill/>
            <a:miter lim="800000"/>
            <a:headEnd/>
            <a:tailEnd/>
          </a:ln>
          <a:effectLst/>
        </p:spPr>
      </p:pic>
      <p:pic>
        <p:nvPicPr>
          <p:cNvPr id="25605" name="Picture 4"/>
          <p:cNvPicPr>
            <a:picLocks noChangeAspect="1" noChangeArrowheads="1"/>
          </p:cNvPicPr>
          <p:nvPr/>
        </p:nvPicPr>
        <p:blipFill>
          <a:blip r:embed="rId4"/>
          <a:srcRect/>
          <a:stretch>
            <a:fillRect/>
          </a:stretch>
        </p:blipFill>
        <p:spPr bwMode="auto">
          <a:xfrm>
            <a:off x="3094038" y="4005263"/>
            <a:ext cx="1622425" cy="2457450"/>
          </a:xfrm>
          <a:prstGeom prst="rect">
            <a:avLst/>
          </a:prstGeom>
          <a:noFill/>
          <a:ln w="9525">
            <a:noFill/>
            <a:miter lim="800000"/>
            <a:headEnd/>
            <a:tailEnd/>
          </a:ln>
          <a:effectLst/>
        </p:spPr>
      </p:pic>
      <p:pic>
        <p:nvPicPr>
          <p:cNvPr id="25606" name="Picture 5"/>
          <p:cNvPicPr>
            <a:picLocks noChangeAspect="1" noChangeArrowheads="1"/>
          </p:cNvPicPr>
          <p:nvPr/>
        </p:nvPicPr>
        <p:blipFill>
          <a:blip r:embed="rId5"/>
          <a:srcRect/>
          <a:stretch>
            <a:fillRect/>
          </a:stretch>
        </p:blipFill>
        <p:spPr bwMode="auto">
          <a:xfrm>
            <a:off x="4716463" y="4005263"/>
            <a:ext cx="1584325" cy="24574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2"/>
          <p:cNvSpPr>
            <a:spLocks noGrp="1"/>
          </p:cNvSpPr>
          <p:nvPr>
            <p:ph type="title"/>
          </p:nvPr>
        </p:nvSpPr>
        <p:spPr bwMode="auto"/>
        <p:txBody>
          <a:bodyPr wrap="square" lIns="91440" tIns="45720" rIns="91440" bIns="45720" numCol="1" anchorCtr="0" compatLnSpc="1">
            <a:prstTxWarp prst="textNoShape">
              <a:avLst/>
            </a:prstTxWarp>
          </a:bodyPr>
          <a:lstStyle/>
          <a:p>
            <a:pPr algn="ctr"/>
            <a:r>
              <a:rPr lang="ru-RU" sz="2800" b="1" cap="none" smtClean="0">
                <a:solidFill>
                  <a:srgbClr val="C00000"/>
                </a:solidFill>
              </a:rPr>
              <a:t>ДЕНІ САУ АНАЛАР – ДЕНІ САУ БАЛАЛАР</a:t>
            </a:r>
          </a:p>
        </p:txBody>
      </p:sp>
      <p:pic>
        <p:nvPicPr>
          <p:cNvPr id="35842" name="Picture 2"/>
          <p:cNvPicPr>
            <a:picLocks noGrp="1" noChangeAspect="1" noChangeArrowheads="1"/>
          </p:cNvPicPr>
          <p:nvPr>
            <p:ph sz="quarter" idx="1"/>
          </p:nvPr>
        </p:nvPicPr>
        <p:blipFill>
          <a:blip r:embed="rId2"/>
          <a:srcRect/>
          <a:stretch>
            <a:fillRect/>
          </a:stretch>
        </p:blipFill>
        <p:spPr>
          <a:xfrm>
            <a:off x="6143625" y="1714500"/>
            <a:ext cx="2214563" cy="1666875"/>
          </a:xfrm>
          <a:ln>
            <a:solidFill>
              <a:schemeClr val="accent2">
                <a:lumMod val="50000"/>
              </a:schemeClr>
            </a:solidFill>
          </a:ln>
        </p:spPr>
      </p:pic>
      <p:pic>
        <p:nvPicPr>
          <p:cNvPr id="35843" name="Picture 3"/>
          <p:cNvPicPr>
            <a:picLocks noChangeAspect="1" noChangeArrowheads="1"/>
          </p:cNvPicPr>
          <p:nvPr/>
        </p:nvPicPr>
        <p:blipFill>
          <a:blip r:embed="rId3"/>
          <a:srcRect/>
          <a:stretch>
            <a:fillRect/>
          </a:stretch>
        </p:blipFill>
        <p:spPr bwMode="auto">
          <a:xfrm>
            <a:off x="642938" y="1857375"/>
            <a:ext cx="2076450" cy="1543050"/>
          </a:xfrm>
          <a:prstGeom prst="rect">
            <a:avLst/>
          </a:prstGeom>
          <a:noFill/>
          <a:ln w="9525">
            <a:solidFill>
              <a:schemeClr val="accent2">
                <a:lumMod val="50000"/>
              </a:schemeClr>
            </a:solidFill>
            <a:miter lim="800000"/>
            <a:headEnd/>
            <a:tailEnd/>
          </a:ln>
        </p:spPr>
      </p:pic>
      <p:pic>
        <p:nvPicPr>
          <p:cNvPr id="35844" name="Picture 4"/>
          <p:cNvPicPr>
            <a:picLocks noGrp="1" noChangeAspect="1" noChangeArrowheads="1"/>
          </p:cNvPicPr>
          <p:nvPr>
            <p:ph sz="quarter" idx="2"/>
          </p:nvPr>
        </p:nvPicPr>
        <p:blipFill>
          <a:blip r:embed="rId4"/>
          <a:srcRect/>
          <a:stretch>
            <a:fillRect/>
          </a:stretch>
        </p:blipFill>
        <p:spPr>
          <a:xfrm>
            <a:off x="6143625" y="4000500"/>
            <a:ext cx="2143125" cy="1714500"/>
          </a:xfrm>
          <a:ln>
            <a:solidFill>
              <a:schemeClr val="accent2">
                <a:lumMod val="50000"/>
              </a:schemeClr>
            </a:solidFill>
          </a:ln>
        </p:spPr>
      </p:pic>
      <p:pic>
        <p:nvPicPr>
          <p:cNvPr id="35845" name="Picture 5"/>
          <p:cNvPicPr>
            <a:picLocks noChangeAspect="1" noChangeArrowheads="1"/>
          </p:cNvPicPr>
          <p:nvPr/>
        </p:nvPicPr>
        <p:blipFill>
          <a:blip r:embed="rId5"/>
          <a:srcRect/>
          <a:stretch>
            <a:fillRect/>
          </a:stretch>
        </p:blipFill>
        <p:spPr bwMode="auto">
          <a:xfrm>
            <a:off x="571500" y="3929063"/>
            <a:ext cx="2071688" cy="1824037"/>
          </a:xfrm>
          <a:prstGeom prst="rect">
            <a:avLst/>
          </a:prstGeom>
          <a:noFill/>
          <a:ln w="9525">
            <a:solidFill>
              <a:schemeClr val="accent2">
                <a:lumMod val="50000"/>
              </a:schemeClr>
            </a:solidFill>
            <a:miter lim="800000"/>
            <a:headEnd/>
            <a:tailEnd/>
          </a:ln>
        </p:spPr>
      </p:pic>
      <p:pic>
        <p:nvPicPr>
          <p:cNvPr id="35846" name="Picture 6"/>
          <p:cNvPicPr>
            <a:picLocks noChangeAspect="1" noChangeArrowheads="1"/>
          </p:cNvPicPr>
          <p:nvPr/>
        </p:nvPicPr>
        <p:blipFill>
          <a:blip r:embed="rId6"/>
          <a:srcRect/>
          <a:stretch>
            <a:fillRect/>
          </a:stretch>
        </p:blipFill>
        <p:spPr bwMode="auto">
          <a:xfrm>
            <a:off x="3429000" y="4000500"/>
            <a:ext cx="2019300" cy="1724025"/>
          </a:xfrm>
          <a:prstGeom prst="rect">
            <a:avLst/>
          </a:prstGeom>
          <a:noFill/>
          <a:ln w="9525">
            <a:solidFill>
              <a:schemeClr val="accent2">
                <a:lumMod val="50000"/>
              </a:schemeClr>
            </a:solidFill>
            <a:miter lim="800000"/>
            <a:headEnd/>
            <a:tailEnd/>
          </a:ln>
        </p:spPr>
      </p:pic>
      <p:pic>
        <p:nvPicPr>
          <p:cNvPr id="35847" name="Picture 7"/>
          <p:cNvPicPr>
            <a:picLocks noChangeAspect="1" noChangeArrowheads="1"/>
          </p:cNvPicPr>
          <p:nvPr/>
        </p:nvPicPr>
        <p:blipFill>
          <a:blip r:embed="rId7"/>
          <a:srcRect/>
          <a:stretch>
            <a:fillRect/>
          </a:stretch>
        </p:blipFill>
        <p:spPr bwMode="auto">
          <a:xfrm>
            <a:off x="3429000" y="1785938"/>
            <a:ext cx="1928813" cy="1714500"/>
          </a:xfrm>
          <a:prstGeom prst="rect">
            <a:avLst/>
          </a:prstGeom>
          <a:noFill/>
          <a:ln w="9525">
            <a:solidFill>
              <a:schemeClr val="accent2">
                <a:lumMod val="50000"/>
              </a:schemeClr>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ъект 2"/>
          <p:cNvSpPr>
            <a:spLocks noGrp="1"/>
          </p:cNvSpPr>
          <p:nvPr>
            <p:ph sz="quarter" idx="1"/>
          </p:nvPr>
        </p:nvSpPr>
        <p:spPr>
          <a:xfrm>
            <a:off x="395288" y="620713"/>
            <a:ext cx="7467600" cy="5472112"/>
          </a:xfrm>
        </p:spPr>
        <p:txBody>
          <a:bodyPr/>
          <a:lstStyle/>
          <a:p>
            <a:r>
              <a:rPr lang="ru-RU" sz="2000" b="1" smtClean="0"/>
              <a:t>Перинатология</a:t>
            </a:r>
            <a:r>
              <a:rPr lang="ru-RU" sz="2000" smtClean="0"/>
              <a:t> — адам өмірінің кезеңдерін зерттейтін медицинаның бір саласы.</a:t>
            </a:r>
          </a:p>
          <a:p>
            <a:r>
              <a:rPr lang="ru-RU" sz="2000" smtClean="0"/>
              <a:t>Ол жүктіліктің 22 аптасынан басталады (нәресте салмағы 1000 г) және туылғаннан кейін алғашқы 7 күнге дейін созылады.   </a:t>
            </a:r>
          </a:p>
          <a:p>
            <a:r>
              <a:rPr lang="ru-RU" sz="2000" smtClean="0"/>
              <a:t>Перинатальды кезең - жаңа туылған нәресте мен ұрықтың жағдайын оқытатын акушерия мен педиатрияның тарауы</a:t>
            </a:r>
          </a:p>
          <a:p>
            <a:r>
              <a:rPr lang="ru-RU" sz="2000" smtClean="0"/>
              <a:t>босануға дейін — </a:t>
            </a:r>
            <a:r>
              <a:rPr lang="ru-RU" sz="2000" b="1" smtClean="0"/>
              <a:t>антенатальды,</a:t>
            </a:r>
          </a:p>
          <a:p>
            <a:r>
              <a:rPr lang="ru-RU" sz="2000" smtClean="0"/>
              <a:t> босану кезінде — </a:t>
            </a:r>
            <a:r>
              <a:rPr lang="ru-RU" sz="2000" b="1" smtClean="0"/>
              <a:t>интранатальды</a:t>
            </a:r>
            <a:r>
              <a:rPr lang="ru-RU" sz="2000" smtClean="0"/>
              <a:t> </a:t>
            </a:r>
          </a:p>
          <a:p>
            <a:r>
              <a:rPr lang="ru-RU" sz="2000" smtClean="0"/>
              <a:t>босанғаннан кейінгі кезеңде — </a:t>
            </a:r>
            <a:r>
              <a:rPr lang="ru-RU" sz="2000" b="1" smtClean="0"/>
              <a:t>неонатальды кезең</a:t>
            </a:r>
          </a:p>
          <a:p>
            <a:r>
              <a:rPr lang="ru-RU" sz="2000" smtClean="0"/>
              <a:t>Перинатальды кезеңнің ағымы көп жағдайларда  жеке тұлғаның дамуына байланысты.</a:t>
            </a:r>
          </a:p>
          <a:p>
            <a:r>
              <a:rPr lang="ru-RU" sz="2000" smtClean="0"/>
              <a:t> Перинатальды кезеңнің ағымы көбінесе  физикалық, сол сияқты интеллектуальдық дамуға байланысты.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4"/>
          <p:cNvSpPr>
            <a:spLocks noGrp="1"/>
          </p:cNvSpPr>
          <p:nvPr>
            <p:ph sz="quarter" idx="1"/>
          </p:nvPr>
        </p:nvSpPr>
        <p:spPr>
          <a:xfrm>
            <a:off x="457200" y="1341438"/>
            <a:ext cx="7210425" cy="4830762"/>
          </a:xfrm>
        </p:spPr>
        <p:txBody>
          <a:bodyPr/>
          <a:lstStyle/>
          <a:p>
            <a:r>
              <a:rPr lang="ru-RU" sz="5400" smtClean="0"/>
              <a:t>Назар аударғандарыңызға рахмет!!!</a:t>
            </a:r>
          </a:p>
          <a:p>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14313"/>
            <a:ext cx="7467600" cy="714375"/>
          </a:xfrm>
        </p:spPr>
        <p:txBody>
          <a:bodyPr/>
          <a:lstStyle/>
          <a:p>
            <a:pPr algn="ctr" eaLnBrk="1" fontAlgn="auto" hangingPunct="1">
              <a:spcAft>
                <a:spcPts val="0"/>
              </a:spcAft>
              <a:defRPr/>
            </a:pPr>
            <a:r>
              <a:rPr lang="ru-RU" sz="3200" b="1" dirty="0">
                <a:solidFill>
                  <a:srgbClr val="C00000"/>
                </a:solidFill>
              </a:rPr>
              <a:t>Адам өмірінің негізгі </a:t>
            </a:r>
            <a:r>
              <a:rPr lang="ru-RU" sz="3200" b="1" dirty="0" smtClean="0">
                <a:solidFill>
                  <a:srgbClr val="C00000"/>
                </a:solidFill>
              </a:rPr>
              <a:t>кезеңдері.</a:t>
            </a:r>
            <a:endParaRPr lang="ru-RU" sz="3200" b="1" dirty="0">
              <a:solidFill>
                <a:srgbClr val="C00000"/>
              </a:solidFill>
            </a:endParaRPr>
          </a:p>
        </p:txBody>
      </p:sp>
      <p:sp>
        <p:nvSpPr>
          <p:cNvPr id="10243" name="Содержимое 2"/>
          <p:cNvSpPr>
            <a:spLocks noGrp="1"/>
          </p:cNvSpPr>
          <p:nvPr>
            <p:ph sz="quarter" idx="1"/>
          </p:nvPr>
        </p:nvSpPr>
        <p:spPr>
          <a:xfrm>
            <a:off x="457200" y="1071563"/>
            <a:ext cx="8258175" cy="5357812"/>
          </a:xfrm>
        </p:spPr>
        <p:txBody>
          <a:bodyPr>
            <a:normAutofit fontScale="85000" lnSpcReduction="10000"/>
          </a:bodyPr>
          <a:lstStyle/>
          <a:p>
            <a:pPr algn="just" eaLnBrk="1" hangingPunct="1"/>
            <a:r>
              <a:rPr lang="ru-RU" b="1" smtClean="0">
                <a:solidFill>
                  <a:srgbClr val="000099"/>
                </a:solidFill>
              </a:rPr>
              <a:t>Өсу және даму - әрбір жеке ағзаға тән қасиеттердің бірі. Өсу мен даму кезінде ұлпалар мен мүшелерде сандық және сапалық күрделі өзгерістер байқалады. Адам ағзасының өсуі мен дамуында негізінен 2 кезеңді ажыратады. Бірінші ұрықтық даму (эмбриональдық). Бұл ағзаның ұрықтанған жұмыртқа жасушасынан бастап, туғанға дейінгі уақытты қамтиды. Ұрықтық даму анасының ішінде, яғни жатырда өтеді. Екіншісі - туғаннан бастап, өз тіршілігін жойғанға (өлгенге) дейінгі кезең. Әрбір ағзаның жеке дамуын ғылыми тілде онтогенез (гр. </a:t>
            </a:r>
            <a:r>
              <a:rPr lang="az-Latn-AZ" b="1" smtClean="0">
                <a:solidFill>
                  <a:srgbClr val="000099"/>
                </a:solidFill>
              </a:rPr>
              <a:t>ontos — </a:t>
            </a:r>
            <a:r>
              <a:rPr lang="ru-RU" b="1" smtClean="0">
                <a:solidFill>
                  <a:srgbClr val="000099"/>
                </a:solidFill>
              </a:rPr>
              <a:t>жекелей, </a:t>
            </a:r>
            <a:r>
              <a:rPr lang="az-Latn-AZ" b="1" smtClean="0">
                <a:solidFill>
                  <a:srgbClr val="000099"/>
                </a:solidFill>
              </a:rPr>
              <a:t>genes - </a:t>
            </a:r>
            <a:r>
              <a:rPr lang="ru-RU" b="1" smtClean="0">
                <a:solidFill>
                  <a:srgbClr val="000099"/>
                </a:solidFill>
              </a:rPr>
              <a:t>шығу тегі) дейді.</a:t>
            </a:r>
          </a:p>
          <a:p>
            <a:pPr algn="just" eaLnBrk="1" hangingPunct="1"/>
            <a:endParaRPr lang="ru-RU" b="1" smtClean="0">
              <a:solidFill>
                <a:srgbClr val="0000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428625"/>
            <a:ext cx="5614988" cy="1368425"/>
          </a:xfrm>
        </p:spPr>
        <p:txBody>
          <a:bodyPr/>
          <a:lstStyle/>
          <a:p>
            <a:pPr algn="ctr" eaLnBrk="1" hangingPunct="1">
              <a:defRPr/>
            </a:pPr>
            <a:r>
              <a:rPr lang="kk-KZ" sz="4800" b="1" dirty="0" smtClean="0">
                <a:solidFill>
                  <a:srgbClr val="C00000"/>
                </a:solidFill>
              </a:rPr>
              <a:t>Жүктілік.</a:t>
            </a:r>
            <a:endParaRPr lang="ru-RU" sz="4800" b="1" dirty="0">
              <a:solidFill>
                <a:srgbClr val="C00000"/>
              </a:solidFill>
            </a:endParaRPr>
          </a:p>
        </p:txBody>
      </p:sp>
      <p:sp>
        <p:nvSpPr>
          <p:cNvPr id="11267" name="Содержимое 2"/>
          <p:cNvSpPr>
            <a:spLocks noGrp="1"/>
          </p:cNvSpPr>
          <p:nvPr>
            <p:ph sz="quarter" idx="1"/>
          </p:nvPr>
        </p:nvSpPr>
        <p:spPr>
          <a:xfrm>
            <a:off x="457200" y="2133600"/>
            <a:ext cx="8186738" cy="4535488"/>
          </a:xfrm>
        </p:spPr>
        <p:txBody>
          <a:bodyPr/>
          <a:lstStyle/>
          <a:p>
            <a:pPr algn="just" eaLnBrk="1" hangingPunct="1">
              <a:buFont typeface="Wingdings" pitchFamily="2" charset="2"/>
              <a:buNone/>
            </a:pPr>
            <a:endParaRPr lang="ru-RU" b="1" smtClean="0"/>
          </a:p>
          <a:p>
            <a:pPr eaLnBrk="1" hangingPunct="1"/>
            <a:r>
              <a:rPr lang="ru-RU" sz="2000" b="1" smtClean="0"/>
              <a:t>Жүктілік (лат. </a:t>
            </a:r>
            <a:r>
              <a:rPr lang="az-Latn-AZ" sz="2000" b="1" smtClean="0"/>
              <a:t>grav</a:t>
            </a:r>
            <a:r>
              <a:rPr lang="ru-RU" sz="2000" b="1" smtClean="0"/>
              <a:t>і</a:t>
            </a:r>
            <a:r>
              <a:rPr lang="az-Latn-AZ" sz="2000" b="1" smtClean="0"/>
              <a:t>d</a:t>
            </a:r>
            <a:r>
              <a:rPr lang="ru-RU" sz="2000" b="1" smtClean="0"/>
              <a:t>і</a:t>
            </a:r>
            <a:r>
              <a:rPr lang="az-Latn-AZ" sz="2000" b="1" smtClean="0"/>
              <a:t>tas) – </a:t>
            </a:r>
            <a:r>
              <a:rPr lang="ru-RU" sz="2000" b="1" smtClean="0"/>
              <a:t>физиологиялық құбылыс; ұрықтанған жұмыртқа жасушасының жатыр қуысында дамуы. Жүктілік ұрықтанудан басталады. Ұрықтанғаннан кейін зиготаның бөлшектенуі, яғни бластомерлер (жұмыртқа жасушасы бөлінген кезде түзілетін жасуша бөлшектері) пайда болады. Соның нәтижесінде бір жасушалы ұрықтан көп жасушалы ұрық – морула түзіледі. Бөлшектену кезінде ұрық жатыр түтігінен жатыр қуысына қарай жылжиды. Бұл процесс 4 – 5 күнге созылады. Бұдан кейін ұрық морула сатысында жатырға түсіп, бластоцистаға (іші сұйыққа толы қуыс) айналады. </a:t>
            </a:r>
          </a:p>
        </p:txBody>
      </p:sp>
      <p:pic>
        <p:nvPicPr>
          <p:cNvPr id="11268" name="Picture 5"/>
          <p:cNvPicPr>
            <a:picLocks noChangeAspect="1" noChangeArrowheads="1"/>
          </p:cNvPicPr>
          <p:nvPr/>
        </p:nvPicPr>
        <p:blipFill>
          <a:blip r:embed="rId2"/>
          <a:srcRect/>
          <a:stretch>
            <a:fillRect/>
          </a:stretch>
        </p:blipFill>
        <p:spPr bwMode="auto">
          <a:xfrm>
            <a:off x="5795963" y="188913"/>
            <a:ext cx="2808287" cy="24320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sz="quarter" idx="1"/>
          </p:nvPr>
        </p:nvSpPr>
        <p:spPr>
          <a:xfrm>
            <a:off x="214313" y="1052513"/>
            <a:ext cx="4643437" cy="5689600"/>
          </a:xfrm>
        </p:spPr>
        <p:txBody>
          <a:bodyPr/>
          <a:lstStyle/>
          <a:p>
            <a:pPr eaLnBrk="1" hangingPunct="1"/>
            <a:r>
              <a:rPr lang="ru-RU" sz="2800" smtClean="0"/>
              <a:t>. </a:t>
            </a:r>
            <a:r>
              <a:rPr lang="ru-RU" sz="2000" smtClean="0"/>
              <a:t>Адам ұрығының қағанақ (амнион), бүр (хорион) қабықтары болады. Бүр жатыр денесіне еніп, жатыр жасушаларымен қосылуының нәтижесінде бала жолдасы пайда болады. Бала жолдасы ұрықты ана организмімен байланыстырады. Қағанақ ішінде ұрықты қоршап жатқан қағанақ сұйығы бар. Қағанақ сұйығы ұрықты түрлі зақымданудан сақтайды. Сондай-ақ, ұрық өзінің өсіп дамуына қажетті минералды заттарды осы сұйықтан алады. 7-тәулікте ұрық жатырдың шырышты қабығына енеді.</a:t>
            </a:r>
          </a:p>
          <a:p>
            <a:pPr eaLnBrk="1" hangingPunct="1"/>
            <a:endParaRPr lang="ru-RU" sz="2000" smtClean="0"/>
          </a:p>
        </p:txBody>
      </p:sp>
      <p:pic>
        <p:nvPicPr>
          <p:cNvPr id="12291" name="Picture 6"/>
          <p:cNvPicPr>
            <a:picLocks noChangeAspect="1" noChangeArrowheads="1"/>
          </p:cNvPicPr>
          <p:nvPr/>
        </p:nvPicPr>
        <p:blipFill>
          <a:blip r:embed="rId2"/>
          <a:srcRect/>
          <a:stretch>
            <a:fillRect/>
          </a:stretch>
        </p:blipFill>
        <p:spPr bwMode="auto">
          <a:xfrm>
            <a:off x="5148263" y="1125538"/>
            <a:ext cx="3371850" cy="517683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srcRect/>
          <a:stretch>
            <a:fillRect/>
          </a:stretch>
        </p:blipFill>
        <p:spPr bwMode="auto">
          <a:xfrm>
            <a:off x="762000" y="447675"/>
            <a:ext cx="7620000" cy="59626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p:cNvSpPr>
            <a:spLocks noGrp="1"/>
          </p:cNvSpPr>
          <p:nvPr>
            <p:ph sz="quarter" idx="1"/>
          </p:nvPr>
        </p:nvSpPr>
        <p:spPr>
          <a:xfrm>
            <a:off x="539750" y="765175"/>
            <a:ext cx="7467600" cy="5400675"/>
          </a:xfrm>
        </p:spPr>
        <p:txBody>
          <a:bodyPr/>
          <a:lstStyle/>
          <a:p>
            <a:r>
              <a:rPr lang="ru-RU" sz="1800" smtClean="0"/>
              <a:t>Мұны – </a:t>
            </a:r>
            <a:r>
              <a:rPr lang="ru-RU" sz="1800" smtClean="0">
                <a:hlinkClick r:id="rId2" tooltip="Имплантация"/>
              </a:rPr>
              <a:t>имплантация</a:t>
            </a:r>
            <a:r>
              <a:rPr lang="ru-RU" sz="1800" smtClean="0"/>
              <a:t> деп атайды. Имплантация тез өтеді. Ұрық шырышты қабыққа толық енгеннен кейін, оның үстіндегі тесік жабылады. Бұл имплантацияның аяқталғанын көрсетіп, Жүктілік дамуының алғашқы бастамасы деп есептелінеді. Кейде жатыр түтігінің ауруға шалдығуының салдарынан ұрықтанған </a:t>
            </a:r>
            <a:r>
              <a:rPr lang="ru-RU" sz="1800" smtClean="0">
                <a:hlinkClick r:id="rId3" tooltip="Жұмыртқаклетка (мұндай бет жоқ)"/>
              </a:rPr>
              <a:t>жұмыртқаклетка</a:t>
            </a:r>
            <a:r>
              <a:rPr lang="ru-RU" sz="1800" smtClean="0"/>
              <a:t> жатыр қуысында жылжи алмай, жатыр түтігінің ішкі қабатында жабысып өседі. Мұны – жатырдан тыс жүктілік деп атайды (қ. Жатыр). Жүктіліктің дамуында: ұрықтық (эмбрионалды) және нәрестелік (феталды) кезеңдер ажыратылады. Ұрықтық кезең – ұрықтану мезгілінен бастап, Жүктіліктің 2-айының соңына дейін созылады. Бұл кезеңде ұрықтың дамуы өте қарқынды жүреді. Ұрықтың бейімделушілік қабілеті әлі толық жетілмегендіктен, ұрық зақымдаушы факторлардың әсеріне өте сезімтал келеді. Оттек жетіспеушілігі, дененің қызуы, микробтар,</a:t>
            </a:r>
            <a:r>
              <a:rPr lang="ru-RU" sz="1800" smtClean="0">
                <a:hlinkClick r:id="rId4" tooltip="Вирустар"/>
              </a:rPr>
              <a:t>вирустар</a:t>
            </a:r>
            <a:r>
              <a:rPr lang="ru-RU" sz="1800" smtClean="0"/>
              <a:t>, </a:t>
            </a:r>
            <a:r>
              <a:rPr lang="ru-RU" sz="1800" smtClean="0">
                <a:hlinkClick r:id="rId5" tooltip="Антиметаболиттер"/>
              </a:rPr>
              <a:t>антиметаболиттер</a:t>
            </a:r>
            <a:r>
              <a:rPr lang="ru-RU" sz="1800" smtClean="0"/>
              <a:t>, есірткі, т.б. зиянды заттар эмбрион дамуының бұзылуына, оның өліміне немесе туа біткен мүгедектікке әкелуі мүмкін. Нәрестелік кезең – Жүктіліктің 3-айынан нәресте туғанға дейін созылады.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p:cNvSpPr>
            <a:spLocks noGrp="1"/>
          </p:cNvSpPr>
          <p:nvPr>
            <p:ph sz="quarter" idx="1"/>
          </p:nvPr>
        </p:nvSpPr>
        <p:spPr>
          <a:xfrm>
            <a:off x="457200" y="765175"/>
            <a:ext cx="7467600" cy="5708650"/>
          </a:xfrm>
        </p:spPr>
        <p:txBody>
          <a:bodyPr/>
          <a:lstStyle/>
          <a:p>
            <a:r>
              <a:rPr lang="ru-RU" sz="2000" smtClean="0"/>
              <a:t>Бұл кезеңде құрсақтағы нәрестенің тез өсуі, тіндердің жіктелуі, мүшелер мен жүйелердің дамуы жүреді. Нәрестенің тіршілігін құрсақ ішіндегі даму кезінде және туғаннан кейін қамтамасыз ететін жаңа функционалдық жүйелер тұрақтанады. Бала жолдасының функционалды белсенділігі артқан кезде ұрықтың дамуы ана организмімен өзара байланыста, тұрақты түрде жүреді. Ана мен құрсақтағы нәресте арасындағы өзара байланысқа биохимиялық, иммундық, эндокриндік, жүйкелік, т.б. механизмдер қатысады. Жүктілік кезінде әйел организмінде күрделі физиологиялық өзгерістер байқалады. Әйелдің сыртқы бейнесі, жүрісі өзгереді, бетіне сепкіл түседі. Тері қабаттары өзгереді. Жатырдың өсуіне байланысты құрсақ созылып, іштің ақ жолағы кеңейеді</a:t>
            </a:r>
            <a:r>
              <a:rPr lang="ru-RU"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
          </p:nvPr>
        </p:nvPicPr>
        <p:blipFill>
          <a:blip r:embed="rId2"/>
          <a:srcRect/>
          <a:stretch>
            <a:fillRect/>
          </a:stretch>
        </p:blipFill>
        <p:spPr>
          <a:xfrm>
            <a:off x="881063" y="1600200"/>
            <a:ext cx="6619875" cy="4873625"/>
          </a:xfrm>
          <a:noFill/>
        </p:spPr>
      </p:pic>
      <p:pic>
        <p:nvPicPr>
          <p:cNvPr id="16387" name="Picture 3"/>
          <p:cNvPicPr>
            <a:picLocks noChangeAspect="1" noChangeArrowheads="1"/>
          </p:cNvPicPr>
          <p:nvPr/>
        </p:nvPicPr>
        <p:blipFill>
          <a:blip r:embed="rId3"/>
          <a:srcRect/>
          <a:stretch>
            <a:fillRect/>
          </a:stretch>
        </p:blipFill>
        <p:spPr bwMode="auto">
          <a:xfrm>
            <a:off x="1403350" y="549275"/>
            <a:ext cx="6192838" cy="55435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1145</Words>
  <Application>Microsoft Office PowerPoint</Application>
  <PresentationFormat>Экран (4:3)</PresentationFormat>
  <Paragraphs>27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1 дәріс. Құрсақ ішіндегі даму (антенатальды онтогенез)</vt:lpstr>
      <vt:lpstr>Слайд 2</vt:lpstr>
      <vt:lpstr>Адам өмірінің негізгі кезеңдері.</vt:lpstr>
      <vt:lpstr>Жүктілік.</vt:lpstr>
      <vt:lpstr>Слайд 5</vt:lpstr>
      <vt:lpstr>Слайд 6</vt:lpstr>
      <vt:lpstr>Слайд 7</vt:lpstr>
      <vt:lpstr>Слайд 8</vt:lpstr>
      <vt:lpstr>Слайд 9</vt:lpstr>
      <vt:lpstr>Слайд 10</vt:lpstr>
      <vt:lpstr>Слайд 11</vt:lpstr>
      <vt:lpstr>Адамның туғаннан кейінгі жеке дамуында бірнеше кезеңдерді ажыратады.</vt:lpstr>
      <vt:lpstr>Слайд 13</vt:lpstr>
      <vt:lpstr>Слайд 14</vt:lpstr>
      <vt:lpstr>Слайд 15</vt:lpstr>
      <vt:lpstr>Слайд 16</vt:lpstr>
      <vt:lpstr>Слайд 17</vt:lpstr>
      <vt:lpstr>Слайд 18</vt:lpstr>
      <vt:lpstr>ДЕНІ САУ АНАЛАР – ДЕНІ САУ БАЛАЛАР</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Антенатальді кезең және жаңа туылған кезең.</dc:title>
  <dc:creator>admin</dc:creator>
  <cp:lastModifiedBy>admin</cp:lastModifiedBy>
  <cp:revision>2</cp:revision>
  <dcterms:created xsi:type="dcterms:W3CDTF">2017-01-19T16:25:19Z</dcterms:created>
  <dcterms:modified xsi:type="dcterms:W3CDTF">2020-09-13T09:26:04Z</dcterms:modified>
</cp:coreProperties>
</file>